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2.xml" ContentType="application/vnd.ms-office.webextension+xml"/>
  <Override PartName="/ppt/notesSlides/notesSlide8.xml" ContentType="application/vnd.openxmlformats-officedocument.presentationml.notesSlide+xml"/>
  <Override PartName="/ppt/webextensions/webextension3.xml" ContentType="application/vnd.ms-office.webextension+xml"/>
  <Override PartName="/ppt/notesSlides/notesSlide9.xml" ContentType="application/vnd.openxmlformats-officedocument.presentationml.notesSlide+xml"/>
  <Override PartName="/ppt/webextensions/webextension4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60" r:id="rId6"/>
    <p:sldId id="268" r:id="rId7"/>
    <p:sldId id="272" r:id="rId8"/>
    <p:sldId id="262" r:id="rId9"/>
    <p:sldId id="263" r:id="rId10"/>
    <p:sldId id="259" r:id="rId11"/>
    <p:sldId id="271" r:id="rId12"/>
    <p:sldId id="270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Inter" panose="020B0604020202020204" charset="0"/>
      <p:regular r:id="rId24"/>
    </p:embeddedFont>
    <p:embeddedFont>
      <p:font typeface="Inter Bold" panose="020B0604020202020204" charset="0"/>
      <p:regular r:id="rId25"/>
    </p:embeddedFont>
    <p:embeddedFont>
      <p:font typeface="Old Standard" panose="020B0604020202020204" charset="0"/>
      <p:regular r:id="rId26"/>
    </p:embeddedFont>
    <p:embeddedFont>
      <p:font typeface="Old Standard Bold" panose="020B0604020202020204" charset="0"/>
      <p:regular r:id="rId27"/>
    </p:embeddedFont>
    <p:embeddedFont>
      <p:font typeface="TT Firs Neue" panose="020B0604020202020204" charset="0"/>
      <p:regular r:id="rId28"/>
    </p:embeddedFont>
    <p:embeddedFont>
      <p:font typeface="TT Firs Neue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79377" autoAdjust="0"/>
  </p:normalViewPr>
  <p:slideViewPr>
    <p:cSldViewPr>
      <p:cViewPr varScale="1">
        <p:scale>
          <a:sx n="65" d="100"/>
          <a:sy n="65" d="100"/>
        </p:scale>
        <p:origin x="14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Hello,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I will be presenting on birth rate trends, numerous policies that impact birth rates across the globe, and the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misconception regarding the potential for endless expansion of human population</a:t>
            </a:r>
          </a:p>
          <a:p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  <a:p>
            <a:r>
              <a:rPr lang="en-US" dirty="0"/>
              <a:t>Countries, have come to realize that no single solution is likely to achieve success.</a:t>
            </a:r>
          </a:p>
          <a:p>
            <a:endParaRPr lang="en-US" dirty="0"/>
          </a:p>
          <a:p>
            <a:r>
              <a:rPr lang="en-US" dirty="0"/>
              <a:t>Despite policies not being the sole factor that can control birth rates policies are a lever of influence that we can utilize to ensure we have a healthy growing population, At a healthy level,   to ensure a healthy/stable population future generations.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El Issa  , E. (2024, February 29). </a:t>
            </a:r>
            <a:r>
              <a:rPr lang="en-US" i="1" dirty="0">
                <a:effectLst/>
              </a:rPr>
              <a:t>2024 cost of Raising Children Report</a:t>
            </a:r>
            <a:r>
              <a:rPr lang="en-US" dirty="0">
                <a:effectLst/>
              </a:rPr>
              <a:t>. NerdWallet. https://www.nerdwallet.com/article/finance/2024-cost-of-raising-children-report </a:t>
            </a:r>
          </a:p>
          <a:p>
            <a:r>
              <a:rPr lang="en-US" dirty="0" err="1">
                <a:effectLst/>
              </a:rPr>
              <a:t>Haub</a:t>
            </a:r>
            <a:r>
              <a:rPr lang="en-US" dirty="0">
                <a:effectLst/>
              </a:rPr>
              <a:t>, C. (2010, March). </a:t>
            </a:r>
            <a:r>
              <a:rPr lang="en-US" i="1" dirty="0">
                <a:effectLst/>
              </a:rPr>
              <a:t>Did South Korea’s population policy work too well?</a:t>
            </a:r>
            <a:r>
              <a:rPr lang="en-US" dirty="0">
                <a:effectLst/>
              </a:rPr>
              <a:t> PRB. https://www.prb.org/resources/did-south-koreas-population-policy-work-too-well/ </a:t>
            </a:r>
          </a:p>
          <a:p>
            <a:r>
              <a:rPr lang="en-US" dirty="0">
                <a:effectLst/>
              </a:rPr>
              <a:t>North, A. (2023, November 27). </a:t>
            </a:r>
            <a:r>
              <a:rPr lang="en-US" i="1" dirty="0">
                <a:effectLst/>
              </a:rPr>
              <a:t>You can’t even pay people to have more kids</a:t>
            </a:r>
            <a:r>
              <a:rPr lang="en-US" dirty="0">
                <a:effectLst/>
              </a:rPr>
              <a:t>. Vox. https://www.vox.com/23971366/declining-birth-rate-fertility-babies-children </a:t>
            </a:r>
          </a:p>
          <a:p>
            <a:r>
              <a:rPr lang="en-US" dirty="0">
                <a:effectLst/>
              </a:rPr>
              <a:t>United Nations. (n.d.). </a:t>
            </a:r>
            <a:r>
              <a:rPr lang="en-US" i="1" dirty="0">
                <a:effectLst/>
              </a:rPr>
              <a:t>World population prospects - population division</a:t>
            </a:r>
            <a:r>
              <a:rPr lang="en-US" dirty="0">
                <a:effectLst/>
              </a:rPr>
              <a:t>. United Nations. https://population.un.org/wpp/Download/Archive/Standard/ </a:t>
            </a:r>
          </a:p>
          <a:p>
            <a:r>
              <a:rPr lang="en-US" dirty="0">
                <a:effectLst/>
              </a:rPr>
              <a:t>Yang, S., &amp; Shen, D. (2023, October 24). </a:t>
            </a:r>
            <a:r>
              <a:rPr lang="en-US" i="1" dirty="0">
                <a:effectLst/>
              </a:rPr>
              <a:t>Looking for a date? in Taiwan, the government is here to help</a:t>
            </a:r>
            <a:r>
              <a:rPr lang="en-US" dirty="0">
                <a:effectLst/>
              </a:rPr>
              <a:t>. Los Angeles Times. https://www.latimes.com/world-nation/story/2023-10-24/taiwan-government-matchmaker-plummeting-birth-rate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865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First, lets start with defining what is population growth rate and why does it matter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POPULATION GROWTH RATE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compares the average annual percent change in populations, resulting from a surplus (or deficit) of births over deaths and the balance of migrants entering and leaving a country. The rate may be positive or negative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we also have the definitions for Crude birth rate and Fertility rate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So why does Population Growth Rate matter, well the short answer is due to the importance of replacement level fertility</a:t>
            </a:r>
          </a:p>
          <a:p>
            <a:endParaRPr lang="en-US" dirty="0"/>
          </a:p>
          <a:p>
            <a:r>
              <a:rPr lang="en-US" dirty="0"/>
              <a:t>Replacement level fertility is the </a:t>
            </a:r>
            <a:r>
              <a:rPr lang="en-US" i="1" dirty="0"/>
              <a:t>level of fertility at which a population exactly replaces itself from one generation to the next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replacement level fertility can be taken as requiring an average of </a:t>
            </a:r>
            <a:r>
              <a:rPr lang="en-US" b="1" dirty="0"/>
              <a:t>2.1 children per woman</a:t>
            </a:r>
            <a:r>
              <a:rPr lang="en-US" dirty="0"/>
              <a:t>. And in countries with high child mortality rates the average number of births need to be higher for that population to reach their ideal replacement levels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Many countries around the world are experiencing worrying declines in birth rates that could have major economic, social and political implications if left unaddressed.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Paul Ehrlich’s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Erlick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1968 published  book "The Population Bomb" predicted resource shortages and collapse by 2000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In 1972 MIT researchers predicted similar outcomes by 2040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(((((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ShowGraph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)))))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predictions influenced policies like China's one-child policy in 1979 (click)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In 1970 India Local laws  applied penalties for having more than two children.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Recent Studies: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Club of Rome study state population to peak at 8.6 billion mid-century, then decline by 2 billion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University of Washington study: suggest population will peak at 9.7 billion by 2064, fall to 8.8 billion by the year 2100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Once again the ideal replacement rate level is 2.1 children per woman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• The current birth rate for World in 2024 is 17.299 births per 1000 people, a 0.94% decline from 2023.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495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all on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741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  <a:p>
            <a:r>
              <a:rPr lang="en-US" sz="1200" dirty="0"/>
              <a:t>Countries response to the decline in birth rates has been mixed with some governments having implemented various policies like enhanced parental leave, childcare subsidies, cash and tax deductions , while other countries have restrictions on abortion access and contraception in an </a:t>
            </a:r>
            <a:r>
              <a:rPr lang="en-US" sz="4800" dirty="0"/>
              <a:t>attempt to increase fertility rates.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we have some of the polices that were instituted after their individual population plumet </a:t>
            </a:r>
          </a:p>
          <a:p>
            <a:endParaRPr lang="en-US" dirty="0"/>
          </a:p>
          <a:p>
            <a:r>
              <a:rPr lang="en-US" dirty="0"/>
              <a:t>These are Pro family polices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This graph shows the countries that are spending more per their GDP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Many European countries that experienced plummeting fertility in the 1980s and ’90s have adopted pro-family policies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 kingdom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a drop in the  </a:t>
            </a:r>
            <a:r>
              <a:rPr lang="en-US" sz="1800" dirty="0"/>
              <a:t>1980s and ’90s  which cost them to adopted pro-family policies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Norway  also increase  their </a:t>
            </a:r>
            <a:r>
              <a:rPr lang="en-US" sz="1800" dirty="0" err="1"/>
              <a:t>pro_family</a:t>
            </a:r>
            <a:r>
              <a:rPr lang="en-US" sz="1800" dirty="0"/>
              <a:t> polices since mid 1960 birth decline. Norwegian fertility levels never fell below 1.6,  today their fertility level is 1.86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Italy __________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we see an increase in population in the 2000s the increase in population is due to </a:t>
            </a:r>
            <a:r>
              <a:rPr lang="en-US" sz="2800" dirty="0"/>
              <a:t>immigrants. In Italy, 12 people now die for every seven babies born. In </a:t>
            </a:r>
            <a:r>
              <a:rPr lang="en-US" sz="4000" dirty="0"/>
              <a:t>April 2021, their </a:t>
            </a:r>
            <a:r>
              <a:rPr lang="en-US" sz="4000" dirty="0" err="1"/>
              <a:t>goverment</a:t>
            </a:r>
            <a:r>
              <a:rPr lang="en-US" sz="4000" dirty="0"/>
              <a:t> established  the General Family Allowance— with the aim of “promoting the birth rate, supporting parenthood and promoting employment, especially for women”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In </a:t>
            </a:r>
            <a:r>
              <a:rPr lang="en-US" sz="5400" dirty="0" err="1"/>
              <a:t>China__________This</a:t>
            </a:r>
            <a:r>
              <a:rPr lang="en-US" sz="5400" dirty="0"/>
              <a:t> </a:t>
            </a:r>
            <a:r>
              <a:rPr lang="en-US" sz="5400" b="1" dirty="0"/>
              <a:t>drop in population was due to the Great Famine</a:t>
            </a:r>
            <a:r>
              <a:rPr lang="en-US" sz="5400" dirty="0"/>
              <a:t>, </a:t>
            </a:r>
            <a:r>
              <a:rPr lang="en-US" sz="5400" b="1" dirty="0"/>
              <a:t>China</a:t>
            </a:r>
            <a:r>
              <a:rPr lang="en-US" sz="5400" dirty="0"/>
              <a:t> shrank by roughly 700,000 people between 1960 and 1961_______ </a:t>
            </a: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China's one-child policy in 1979 decreased their population </a:t>
            </a:r>
            <a:r>
              <a:rPr lang="en-US" sz="5400" dirty="0"/>
              <a:t>and as of 2024 their population growth rate .05%</a:t>
            </a:r>
            <a:endParaRPr lang="en-US" sz="4000" dirty="0"/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/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 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/>
              <a:t>Sounth</a:t>
            </a:r>
            <a:r>
              <a:rPr lang="en-US" sz="2800" dirty="0"/>
              <a:t> Korea growth rate is -.08 _I</a:t>
            </a:r>
            <a:r>
              <a:rPr lang="en-US" sz="4000" dirty="0"/>
              <a:t>n 1962, South Korea began its national family planning campaign to REDUCE women’s unwanted births through a program of information, By 1970, the Total fertility Rate had fallen to 4.5 </a:t>
            </a:r>
            <a:r>
              <a:rPr lang="en-US" sz="4000" b="1" dirty="0"/>
              <a:t>South Korean Government  Promoted Smaller Families in the 1970s and 1980s .___________ And in </a:t>
            </a:r>
            <a:r>
              <a:rPr lang="en-US" sz="4000" dirty="0"/>
              <a:t>2006-2010    The </a:t>
            </a:r>
            <a:r>
              <a:rPr lang="en-US" sz="4000" dirty="0" err="1"/>
              <a:t>Saero</a:t>
            </a:r>
            <a:r>
              <a:rPr lang="en-US" sz="4000" dirty="0"/>
              <a:t>-Maji (“new beginning”) Plan  included provisions to provide a more favorable environment for childbearing in an attempt to increase their population 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dirty="0"/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/>
              <a:t>Like mention in 1970 India’s Local laws started apply penalties for having more than two children. From what I was reading, to be a political leader you can’t have more that 2 children in many local towns/Cities  this is not a policy but a culture change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 USA  _______Currently we have a population growth of .30  we can see how  immigration  has a close correlation with population growth recent we have seen changes in polices around fertility, with contraception and abortion rights. 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Nigeria has high birth rates but also High infant mortality </a:t>
            </a:r>
          </a:p>
          <a:p>
            <a:pPr marL="285750" marR="0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183 out of 195 countries already are below replacement levels</a:t>
            </a:r>
          </a:p>
          <a:p>
            <a:pPr marL="0" marR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/>
              <a:t> do not click on </a:t>
            </a:r>
            <a:r>
              <a:rPr lang="en-US" sz="1200" dirty="0" err="1"/>
              <a:t>congo</a:t>
            </a:r>
            <a:endParaRPr lang="en-US" sz="1200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Influencing Population Size?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Birth Rates</a:t>
            </a:r>
            <a:r>
              <a:rPr lang="en-US" dirty="0"/>
              <a:t>: Influenced by cultural, social, economic, and political factors. 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- Death Rates</a:t>
            </a:r>
            <a:r>
              <a:rPr lang="en-US" dirty="0"/>
              <a:t>: Affected by healthcare quality, living conditions, and public health initiatives.</a:t>
            </a:r>
          </a:p>
          <a:p>
            <a:r>
              <a:rPr lang="en-US" dirty="0"/>
              <a:t>  </a:t>
            </a:r>
            <a:r>
              <a:rPr lang="en-US" b="1" dirty="0"/>
              <a:t> - Migration</a:t>
            </a:r>
            <a:r>
              <a:rPr lang="en-US" dirty="0"/>
              <a:t>: Both immigration and emigration impact population size and composition.</a:t>
            </a:r>
          </a:p>
          <a:p>
            <a:r>
              <a:rPr lang="en-US" dirty="0"/>
              <a:t>   </a:t>
            </a:r>
            <a:r>
              <a:rPr lang="en-US" b="1" dirty="0"/>
              <a:t>- Economic Conditions</a:t>
            </a:r>
            <a:r>
              <a:rPr lang="en-US" dirty="0"/>
              <a:t>: Prosperity can lead to lower birth rates, while economic challenges may lead to higher mortality or migration.</a:t>
            </a:r>
          </a:p>
          <a:p>
            <a:r>
              <a:rPr lang="en-US" dirty="0"/>
              <a:t>   </a:t>
            </a:r>
            <a:r>
              <a:rPr lang="en-US" b="1" dirty="0"/>
              <a:t>- Government Policies</a:t>
            </a:r>
            <a:r>
              <a:rPr lang="en-US" dirty="0"/>
              <a:t>: Policies like China's former one-child policy or pro-natalist policies in some European countries directly influence population trends.</a:t>
            </a:r>
          </a:p>
          <a:p>
            <a:r>
              <a:rPr lang="en-US" dirty="0"/>
              <a:t>   </a:t>
            </a:r>
            <a:r>
              <a:rPr lang="en-US" b="1" dirty="0"/>
              <a:t>- Cultural and Religious Beliefs</a:t>
            </a:r>
            <a:r>
              <a:rPr lang="en-US" dirty="0"/>
              <a:t>: These can significantly affect birth rates and family planning practices.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thing that I looked into was births by age of the mother, it is </a:t>
            </a:r>
            <a:r>
              <a:rPr lang="en-US" dirty="0" err="1"/>
              <a:t>prejected</a:t>
            </a:r>
            <a:r>
              <a:rPr lang="en-US" dirty="0"/>
              <a:t> that women are having children at later in age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7066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does population age structure impact economic and social factors?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Having an older generation living longer we need a growing generation behind them to continue a countries economic prosperity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423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11/relationships/webextension" Target="../webextensions/webextens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60151">
            <a:off x="8106628" y="-2282202"/>
            <a:ext cx="17817151" cy="10139579"/>
          </a:xfrm>
          <a:custGeom>
            <a:avLst/>
            <a:gdLst/>
            <a:ahLst/>
            <a:cxnLst/>
            <a:rect l="l" t="t" r="r" b="b"/>
            <a:pathLst>
              <a:path w="17817151" h="10139579">
                <a:moveTo>
                  <a:pt x="0" y="0"/>
                </a:moveTo>
                <a:lnTo>
                  <a:pt x="17817151" y="0"/>
                </a:lnTo>
                <a:lnTo>
                  <a:pt x="17817151" y="10139578"/>
                </a:lnTo>
                <a:lnTo>
                  <a:pt x="0" y="10139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3237">
            <a:off x="7287870" y="5064969"/>
            <a:ext cx="11873363" cy="8937404"/>
          </a:xfrm>
          <a:custGeom>
            <a:avLst/>
            <a:gdLst/>
            <a:ahLst/>
            <a:cxnLst/>
            <a:rect l="l" t="t" r="r" b="b"/>
            <a:pathLst>
              <a:path w="11873363" h="8937404">
                <a:moveTo>
                  <a:pt x="0" y="0"/>
                </a:moveTo>
                <a:lnTo>
                  <a:pt x="11873363" y="0"/>
                </a:lnTo>
                <a:lnTo>
                  <a:pt x="11873363" y="8937404"/>
                </a:lnTo>
                <a:lnTo>
                  <a:pt x="0" y="8937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17588" y="3020966"/>
            <a:ext cx="8970412" cy="7266034"/>
          </a:xfrm>
          <a:custGeom>
            <a:avLst/>
            <a:gdLst/>
            <a:ahLst/>
            <a:cxnLst/>
            <a:rect l="l" t="t" r="r" b="b"/>
            <a:pathLst>
              <a:path w="8970412" h="7266034">
                <a:moveTo>
                  <a:pt x="0" y="0"/>
                </a:moveTo>
                <a:lnTo>
                  <a:pt x="8970412" y="0"/>
                </a:lnTo>
                <a:lnTo>
                  <a:pt x="8970412" y="7266034"/>
                </a:lnTo>
                <a:lnTo>
                  <a:pt x="0" y="7266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194577">
            <a:off x="-8684015" y="-705896"/>
            <a:ext cx="14789087" cy="8416335"/>
          </a:xfrm>
          <a:custGeom>
            <a:avLst/>
            <a:gdLst/>
            <a:ahLst/>
            <a:cxnLst/>
            <a:rect l="l" t="t" r="r" b="b"/>
            <a:pathLst>
              <a:path w="14789087" h="8416335">
                <a:moveTo>
                  <a:pt x="0" y="0"/>
                </a:moveTo>
                <a:lnTo>
                  <a:pt x="14789087" y="0"/>
                </a:lnTo>
                <a:lnTo>
                  <a:pt x="14789087" y="8416335"/>
                </a:lnTo>
                <a:lnTo>
                  <a:pt x="0" y="841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754538" y="8573690"/>
            <a:ext cx="2849334" cy="959981"/>
          </a:xfrm>
          <a:custGeom>
            <a:avLst/>
            <a:gdLst/>
            <a:ahLst/>
            <a:cxnLst/>
            <a:rect l="l" t="t" r="r" b="b"/>
            <a:pathLst>
              <a:path w="2849334" h="959981">
                <a:moveTo>
                  <a:pt x="0" y="0"/>
                </a:moveTo>
                <a:lnTo>
                  <a:pt x="2849334" y="0"/>
                </a:lnTo>
                <a:lnTo>
                  <a:pt x="2849334" y="959981"/>
                </a:lnTo>
                <a:lnTo>
                  <a:pt x="0" y="9599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4538" y="1160399"/>
            <a:ext cx="462144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</a:pPr>
            <a:r>
              <a:rPr lang="en-US" sz="2199" spc="43">
                <a:solidFill>
                  <a:srgbClr val="000000"/>
                </a:solidFill>
                <a:latin typeface="Inter"/>
              </a:rPr>
              <a:t>June 2024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86780" y="1892511"/>
            <a:ext cx="13316014" cy="2036504"/>
            <a:chOff x="0" y="-133349"/>
            <a:chExt cx="17754686" cy="2715339"/>
          </a:xfrm>
        </p:grpSpPr>
        <p:sp>
          <p:nvSpPr>
            <p:cNvPr id="9" name="TextBox 9"/>
            <p:cNvSpPr txBox="1"/>
            <p:nvPr/>
          </p:nvSpPr>
          <p:spPr>
            <a:xfrm>
              <a:off x="0" y="1959267"/>
              <a:ext cx="1775468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Inter"/>
                </a:rPr>
                <a:t>A Global Population Shift </a:t>
              </a:r>
              <a:endParaRPr lang="en-US" sz="2799" dirty="0">
                <a:solidFill>
                  <a:srgbClr val="506991"/>
                </a:solidFill>
                <a:latin typeface="Inter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49"/>
              <a:ext cx="17754686" cy="162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61"/>
                </a:lnSpc>
              </a:pPr>
              <a:r>
                <a:rPr lang="en-US" sz="8299" spc="157" dirty="0">
                  <a:solidFill>
                    <a:srgbClr val="000000"/>
                  </a:solidFill>
                  <a:latin typeface="Old Standard"/>
                </a:rPr>
                <a:t>Birth Rate Trends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4538" y="5003621"/>
            <a:ext cx="3713617" cy="707381"/>
            <a:chOff x="0" y="0"/>
            <a:chExt cx="4951489" cy="94317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93383"/>
              <a:ext cx="495148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506991"/>
                  </a:solidFill>
                  <a:latin typeface="TT Firs Neue Bold"/>
                </a:rPr>
                <a:t>Karen Delapaz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951489" cy="431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07"/>
                </a:lnSpc>
                <a:spcBef>
                  <a:spcPct val="0"/>
                </a:spcBef>
              </a:pPr>
              <a:r>
                <a:rPr lang="en-US" sz="2199" u="none" spc="21">
                  <a:solidFill>
                    <a:srgbClr val="000000"/>
                  </a:solidFill>
                  <a:latin typeface="TT Firs Neue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822784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37806" y="480190"/>
            <a:ext cx="641238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9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7676" y="1113449"/>
            <a:ext cx="16052648" cy="4030051"/>
            <a:chOff x="0" y="0"/>
            <a:chExt cx="21403531" cy="5373402"/>
          </a:xfrm>
        </p:grpSpPr>
        <p:sp>
          <p:nvSpPr>
            <p:cNvPr id="3" name="TextBox 3"/>
            <p:cNvSpPr txBox="1"/>
            <p:nvPr/>
          </p:nvSpPr>
          <p:spPr>
            <a:xfrm>
              <a:off x="0" y="4492129"/>
              <a:ext cx="21403531" cy="881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8"/>
                </a:lnSpc>
              </a:pPr>
              <a:r>
                <a:rPr lang="en-US" sz="4206">
                  <a:solidFill>
                    <a:srgbClr val="FFFFFF"/>
                  </a:solidFill>
                  <a:latin typeface="Inter"/>
                </a:rPr>
                <a:t>Any questions?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38150"/>
              <a:ext cx="21403531" cy="440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64"/>
                </a:lnSpc>
              </a:pPr>
              <a:r>
                <a:rPr lang="en-US" sz="19553">
                  <a:solidFill>
                    <a:srgbClr val="FFFFFF"/>
                  </a:solidFill>
                  <a:latin typeface="Old Standard"/>
                </a:rPr>
                <a:t>The end 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69031" y="7812584"/>
            <a:ext cx="16052648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</a:rPr>
              <a:t>"We do not inherit the Earth from our ancestors; we borrow it from our children." – Native American Proverb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9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50977" y="400474"/>
            <a:ext cx="518604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34856"/>
            <a:ext cx="16529781" cy="841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</a:rPr>
              <a:t>El Issa , E. (2024, February 29). 2024 cost of Raising Children Report. NerdWallet. https://www.nerdwallet.com/article/finance/2024-cost-of-raising-children-report</a:t>
            </a:r>
          </a:p>
          <a:p>
            <a:pPr algn="l">
              <a:lnSpc>
                <a:spcPts val="4417"/>
              </a:lnSpc>
            </a:pPr>
            <a:endParaRPr lang="en-US" sz="1600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</a:rPr>
              <a:t>North, A. (2023, November 27). You can’t even pay people to have more kids. Vox. https://www.vox.com/23971366/declining-birth-rate-fertility-babies-children</a:t>
            </a:r>
          </a:p>
          <a:p>
            <a:pPr algn="l">
              <a:lnSpc>
                <a:spcPts val="4417"/>
              </a:lnSpc>
            </a:pPr>
            <a:endParaRPr lang="en-US" sz="1600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r>
              <a:rPr lang="en-US" sz="1600" dirty="0" err="1">
                <a:solidFill>
                  <a:srgbClr val="FFFFFF"/>
                </a:solidFill>
                <a:latin typeface="Inter"/>
              </a:rPr>
              <a:t>Haub</a:t>
            </a:r>
            <a:r>
              <a:rPr lang="en-US" sz="1600" dirty="0">
                <a:solidFill>
                  <a:srgbClr val="FFFFFF"/>
                </a:solidFill>
                <a:latin typeface="Inter"/>
              </a:rPr>
              <a:t>, C. (2010, March). Did South Korea’s population policy work too well? PRB. https://www.prb.org/resources/did-south-koreas-population-policy-work-too-well/ </a:t>
            </a:r>
          </a:p>
          <a:p>
            <a:pPr algn="l">
              <a:lnSpc>
                <a:spcPts val="4417"/>
              </a:lnSpc>
            </a:pPr>
            <a:endParaRPr lang="en-US" sz="1600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</a:rPr>
              <a:t>United Nations. (n.d.). World population prospects - population division. United Nations. https://population.un.org/wpp/Download/Archive/Standard/</a:t>
            </a:r>
          </a:p>
          <a:p>
            <a:pPr algn="l">
              <a:lnSpc>
                <a:spcPts val="4417"/>
              </a:lnSpc>
            </a:pPr>
            <a:endParaRPr lang="en-US" sz="1600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</a:rPr>
              <a:t>Yang, S., &amp; Shen, D. (2023, October 24). Looking for a date? in Taiwan, the government is here to help. Los Angeles Times. https://www.latimes.com/world-nation/story/2023-10-24/taiwan-government-matchmaker-plummeting-birth-rate</a:t>
            </a:r>
          </a:p>
          <a:p>
            <a:pPr algn="l">
              <a:lnSpc>
                <a:spcPts val="4417"/>
              </a:lnSpc>
            </a:pPr>
            <a:endParaRPr lang="en-US" sz="3155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endParaRPr lang="en-US" sz="3155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endParaRPr lang="en-US" sz="3155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</a:pPr>
            <a:endParaRPr lang="en-US" sz="3155" dirty="0">
              <a:solidFill>
                <a:srgbClr val="FFFFFF"/>
              </a:solidFill>
              <a:latin typeface="Inter"/>
            </a:endParaRPr>
          </a:p>
          <a:p>
            <a:pPr algn="l">
              <a:lnSpc>
                <a:spcPts val="4417"/>
              </a:lnSpc>
              <a:spcBef>
                <a:spcPct val="0"/>
              </a:spcBef>
            </a:pPr>
            <a:endParaRPr lang="en-US" sz="3155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2145413" y="-2044934"/>
            <a:ext cx="10172081" cy="13427948"/>
          </a:xfrm>
          <a:custGeom>
            <a:avLst/>
            <a:gdLst/>
            <a:ahLst/>
            <a:cxnLst/>
            <a:rect l="l" t="t" r="r" b="b"/>
            <a:pathLst>
              <a:path w="18345854" h="13809425">
                <a:moveTo>
                  <a:pt x="0" y="0"/>
                </a:moveTo>
                <a:lnTo>
                  <a:pt x="18345854" y="0"/>
                </a:lnTo>
                <a:lnTo>
                  <a:pt x="18345854" y="13809424"/>
                </a:lnTo>
                <a:lnTo>
                  <a:pt x="0" y="1380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659566">
            <a:off x="-2523243" y="2005824"/>
            <a:ext cx="9981902" cy="9574620"/>
          </a:xfrm>
          <a:custGeom>
            <a:avLst/>
            <a:gdLst/>
            <a:ahLst/>
            <a:cxnLst/>
            <a:rect l="l" t="t" r="r" b="b"/>
            <a:pathLst>
              <a:path w="9981902" h="5680610">
                <a:moveTo>
                  <a:pt x="0" y="0"/>
                </a:moveTo>
                <a:lnTo>
                  <a:pt x="9981903" y="0"/>
                </a:lnTo>
                <a:lnTo>
                  <a:pt x="9981903" y="5680610"/>
                </a:lnTo>
                <a:lnTo>
                  <a:pt x="0" y="5680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48595" y="606889"/>
            <a:ext cx="9296559" cy="16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Canva Sans Bold"/>
              </a:rPr>
              <a:t>Population Growth Rate and Why it Matters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62814" y="2317428"/>
            <a:ext cx="3267185" cy="68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7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58980-9764-17C7-3536-F3395A48F88A}"/>
              </a:ext>
            </a:extLst>
          </p:cNvPr>
          <p:cNvSpPr txBox="1"/>
          <p:nvPr/>
        </p:nvSpPr>
        <p:spPr>
          <a:xfrm>
            <a:off x="1274069" y="1372608"/>
            <a:ext cx="53340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POPULATION GROWTH RATE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compares the average annual percent change in populations, resulting from a surplus (or deficit) of births over deaths and the balance of migrants entering and leaving a country. The rate may be positive or negative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CRUDE BIRTH RATE - Crude birth rate indicates the number of live births occurring during the year, per 1,000 population estimated at midyear. 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FERTILITY RATE - Number of live births per 1,000 females of childbearing age (between the ages of 15 and 44 years).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REPLACEMENT LEVEL FERTILITY is the level of fertility at which a population exactly replaces itself from one generation to the next.</a:t>
            </a: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E465A-A85F-21F6-F32A-374D8659AB7B}"/>
              </a:ext>
            </a:extLst>
          </p:cNvPr>
          <p:cNvSpPr txBox="1"/>
          <p:nvPr/>
        </p:nvSpPr>
        <p:spPr>
          <a:xfrm>
            <a:off x="11049000" y="8913763"/>
            <a:ext cx="6244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ideal replacement rate level is 2.1 children per woman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F5C3D-794C-8D0F-BC61-DA9417799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799" y="2195834"/>
            <a:ext cx="8820150" cy="64781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CA85-3351-930A-C058-BCF6BF28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600" y="266700"/>
            <a:ext cx="8229600" cy="1143000"/>
          </a:xfrm>
        </p:spPr>
        <p:txBody>
          <a:bodyPr/>
          <a:lstStyle/>
          <a:p>
            <a:r>
              <a:rPr lang="en-US" dirty="0"/>
              <a:t>Fertility Rate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D65FBF40-72FD-D3DF-4B97-4569210513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182991"/>
                  </p:ext>
                </p:extLst>
              </p:nvPr>
            </p:nvGraphicFramePr>
            <p:xfrm>
              <a:off x="381000" y="1409700"/>
              <a:ext cx="13182599" cy="81534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D65FBF40-72FD-D3DF-4B97-456921051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1409700"/>
                <a:ext cx="13182599" cy="8153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A421222-0CF6-93EB-2CB0-F3811EA87855}"/>
              </a:ext>
            </a:extLst>
          </p:cNvPr>
          <p:cNvSpPr txBox="1"/>
          <p:nvPr/>
        </p:nvSpPr>
        <p:spPr>
          <a:xfrm>
            <a:off x="13983754" y="1588680"/>
            <a:ext cx="4066903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 The current birth rate for the World in 2024 is 17.299 births per 1000 people, a 0.94% decline from 2023.</a:t>
            </a:r>
          </a:p>
          <a:p>
            <a:endParaRPr lang="en-US" sz="2400" dirty="0"/>
          </a:p>
          <a:p>
            <a:r>
              <a:rPr lang="en-US" sz="2400" dirty="0"/>
              <a:t>• The birth rate for the World in 2023 was 17.464 births per 1000 people, a 1.15% decline from 2022.</a:t>
            </a:r>
          </a:p>
          <a:p>
            <a:endParaRPr lang="en-US" sz="2400" dirty="0"/>
          </a:p>
          <a:p>
            <a:r>
              <a:rPr lang="en-US" sz="2400" dirty="0"/>
              <a:t>• The birth rate for the World in 2022 was 17.668 births per 1000 people, a 1.15% decline from 2021.</a:t>
            </a:r>
          </a:p>
          <a:p>
            <a:endParaRPr lang="en-US" sz="2400" dirty="0"/>
          </a:p>
          <a:p>
            <a:r>
              <a:rPr lang="en-US" sz="2400" dirty="0"/>
              <a:t>• The birth rate for World in 2021 was 17.873 births per 1000 people, a 1.13% decline from 2020.</a:t>
            </a:r>
          </a:p>
        </p:txBody>
      </p:sp>
    </p:spTree>
    <p:extLst>
      <p:ext uri="{BB962C8B-B14F-4D97-AF65-F5344CB8AC3E}">
        <p14:creationId xmlns:p14="http://schemas.microsoft.com/office/powerpoint/2010/main" val="59617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E892-07B8-0B75-2C7A-BD0BB2F2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54" y="918369"/>
            <a:ext cx="6629400" cy="990600"/>
          </a:xfrm>
        </p:spPr>
        <p:txBody>
          <a:bodyPr>
            <a:normAutofit fontScale="90000"/>
          </a:bodyPr>
          <a:lstStyle/>
          <a:p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Causes of </a:t>
            </a:r>
            <a:r>
              <a:rPr lang="en-US" sz="4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Population</a:t>
            </a:r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Decline:</a:t>
            </a:r>
            <a:b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D3352-B3D1-C4C6-FEE1-118506A8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81" y="918369"/>
            <a:ext cx="11321219" cy="7951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564A4-8198-19AC-9DFE-8E12BCA6EF02}"/>
              </a:ext>
            </a:extLst>
          </p:cNvPr>
          <p:cNvSpPr txBox="1"/>
          <p:nvPr/>
        </p:nvSpPr>
        <p:spPr>
          <a:xfrm>
            <a:off x="685800" y="2019300"/>
            <a:ext cx="6096000" cy="586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Declining birth rates and fertility rates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Modernization and urbanization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Improved child survival rates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Women's education and career opportunities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Delayed parenthood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High cost of raising children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Changing social norms and expectations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Access to contraception and other birth control</a:t>
            </a:r>
          </a:p>
        </p:txBody>
      </p:sp>
    </p:spTree>
    <p:extLst>
      <p:ext uri="{BB962C8B-B14F-4D97-AF65-F5344CB8AC3E}">
        <p14:creationId xmlns:p14="http://schemas.microsoft.com/office/powerpoint/2010/main" val="425436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5296099" y="-4418667"/>
            <a:ext cx="18114206" cy="15887743"/>
          </a:xfrm>
          <a:custGeom>
            <a:avLst/>
            <a:gdLst/>
            <a:ahLst/>
            <a:cxnLst/>
            <a:rect l="l" t="t" r="r" b="b"/>
            <a:pathLst>
              <a:path w="18114206" h="10308630">
                <a:moveTo>
                  <a:pt x="0" y="0"/>
                </a:moveTo>
                <a:lnTo>
                  <a:pt x="18114206" y="0"/>
                </a:lnTo>
                <a:lnTo>
                  <a:pt x="18114206" y="10308630"/>
                </a:lnTo>
                <a:lnTo>
                  <a:pt x="0" y="1030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600" y="6294144"/>
            <a:ext cx="3571599" cy="3644489"/>
          </a:xfrm>
          <a:custGeom>
            <a:avLst/>
            <a:gdLst/>
            <a:ahLst/>
            <a:cxnLst/>
            <a:rect l="l" t="t" r="r" b="b"/>
            <a:pathLst>
              <a:path w="3571599" h="3644489">
                <a:moveTo>
                  <a:pt x="0" y="0"/>
                </a:moveTo>
                <a:lnTo>
                  <a:pt x="3571598" y="0"/>
                </a:lnTo>
                <a:lnTo>
                  <a:pt x="3571598" y="3644489"/>
                </a:lnTo>
                <a:lnTo>
                  <a:pt x="0" y="364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700996" y="184483"/>
            <a:ext cx="9627501" cy="1488519"/>
            <a:chOff x="0" y="-266554"/>
            <a:chExt cx="12836668" cy="1984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2994"/>
              <a:ext cx="1160171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34949" y="-266554"/>
              <a:ext cx="11601719" cy="1025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dirty="0">
                  <a:solidFill>
                    <a:srgbClr val="000000"/>
                  </a:solidFill>
                  <a:latin typeface="TT Firs Neue"/>
                </a:rPr>
                <a:t>Policies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00904" y="2138786"/>
            <a:ext cx="10848458" cy="6685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81" lvl="1" indent="-23749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Parents in</a:t>
            </a:r>
            <a:r>
              <a:rPr lang="en-US" sz="2400" dirty="0"/>
              <a:t> Sweden </a:t>
            </a:r>
            <a:r>
              <a:rPr lang="en-US" sz="2400" dirty="0">
                <a:solidFill>
                  <a:srgbClr val="000000"/>
                </a:solidFill>
              </a:rPr>
              <a:t>(including LGBTQ+, adoptive and single parents) are legally entitled to a total of 480 days off work</a:t>
            </a:r>
          </a:p>
          <a:p>
            <a:pPr marL="237490" lvl="1" algn="just"/>
            <a:endParaRPr lang="en-US" sz="2400" dirty="0">
              <a:solidFill>
                <a:srgbClr val="000000"/>
              </a:solidFill>
            </a:endParaRPr>
          </a:p>
          <a:p>
            <a:pPr marL="474981" lvl="1" indent="-23749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Since August 1, 2016, the child support allowance for residents and non-residents in </a:t>
            </a:r>
            <a:r>
              <a:rPr lang="en-US" sz="2400" dirty="0"/>
              <a:t>Luxembourg</a:t>
            </a:r>
            <a:r>
              <a:rPr lang="en-US" sz="2400" dirty="0">
                <a:solidFill>
                  <a:srgbClr val="000000"/>
                </a:solidFill>
              </a:rPr>
              <a:t> is 285.41 euros per month per child </a:t>
            </a:r>
          </a:p>
          <a:p>
            <a:pPr marL="474981" lvl="1" indent="-237491" algn="just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474981" lvl="1" indent="-237491" algn="just">
              <a:buFont typeface="Arial"/>
              <a:buChar char="•"/>
            </a:pPr>
            <a:r>
              <a:rPr lang="en-US" sz="2400" dirty="0"/>
              <a:t>Iceland’s current</a:t>
            </a:r>
            <a:r>
              <a:rPr lang="en-US" sz="2400" dirty="0">
                <a:solidFill>
                  <a:srgbClr val="000000"/>
                </a:solidFill>
              </a:rPr>
              <a:t> policy Payment of child benefits begins one year after the child is born or moves to Iceland. They are paid until the child reaches 18 years of age.</a:t>
            </a:r>
          </a:p>
          <a:p>
            <a:pPr marL="474981" lvl="1" indent="-237491" algn="just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474981" lvl="1" indent="-237491" algn="just">
              <a:buFont typeface="Arial"/>
              <a:buChar char="•"/>
            </a:pPr>
            <a:r>
              <a:rPr lang="en-US" sz="2400" dirty="0"/>
              <a:t>In Germany, all families receive child benefits regardless of their income. It is generally paid for all children up to the age of 18.</a:t>
            </a:r>
          </a:p>
          <a:p>
            <a:pPr marL="474981" lvl="1" indent="-237491" algn="just">
              <a:buFont typeface="Arial"/>
              <a:buChar char="•"/>
            </a:pPr>
            <a:endParaRPr lang="en-US" sz="2400" dirty="0"/>
          </a:p>
          <a:p>
            <a:pPr marL="474981" lvl="1" indent="-23749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2019 Hungary introduced a loan of around $30,000 to newlyweds. If they have three children, the loan is forgiven.</a:t>
            </a:r>
          </a:p>
          <a:p>
            <a:pPr marL="474981" lvl="1" indent="-237491" algn="just">
              <a:buFont typeface="Arial"/>
              <a:buChar char="•"/>
            </a:pPr>
            <a:endParaRPr lang="en-US" sz="2400" dirty="0"/>
          </a:p>
          <a:p>
            <a:pPr marL="518160" lvl="1" indent="-259080" algn="l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 2010, Russia began offering a one-time sum to families with more than two kids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>
              <a:lnSpc>
                <a:spcPts val="3359"/>
              </a:lnSpc>
            </a:pPr>
            <a:endParaRPr lang="en-US" sz="2200" dirty="0">
              <a:solidFill>
                <a:srgbClr val="000000"/>
              </a:solidFill>
              <a:latin typeface="Old Standar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36576" y="1047273"/>
            <a:ext cx="6934201" cy="775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dirty="0">
                <a:latin typeface="Old Standard Bold"/>
              </a:rPr>
              <a:t>List of countries that spend the most on family benefits</a:t>
            </a:r>
          </a:p>
          <a:p>
            <a:pPr algn="ctr">
              <a:lnSpc>
                <a:spcPts val="3080"/>
              </a:lnSpc>
            </a:pPr>
            <a:r>
              <a:rPr lang="en-US" sz="2000" dirty="0">
                <a:latin typeface="Old Standard Bold"/>
              </a:rPr>
              <a:t>(includes cash, services and tax breaks for families)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638" y="1985354"/>
            <a:ext cx="2087510" cy="389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Luxembourg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Sweden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Poland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Belgium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New Zealand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Finland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France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Norway</a:t>
            </a:r>
          </a:p>
          <a:p>
            <a:pPr algn="ctr">
              <a:lnSpc>
                <a:spcPts val="2278"/>
              </a:lnSpc>
            </a:pPr>
            <a:endParaRPr lang="en-US" sz="2499" dirty="0">
              <a:solidFill>
                <a:srgbClr val="F58A1F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46458" y="2025565"/>
            <a:ext cx="2849313" cy="356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Australia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Denmark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Germany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Hungary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Estonia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Iceland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chemeClr val="accent6">
                    <a:lumMod val="75000"/>
                  </a:schemeClr>
                </a:solidFill>
                <a:latin typeface="Canva Sans"/>
              </a:rPr>
              <a:t>United Kingdom</a:t>
            </a:r>
          </a:p>
          <a:p>
            <a:pPr algn="ctr">
              <a:lnSpc>
                <a:spcPts val="3499"/>
              </a:lnSpc>
            </a:pPr>
            <a:endParaRPr lang="en-US" sz="2499" dirty="0">
              <a:solidFill>
                <a:srgbClr val="F58A1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828800" y="6778729"/>
            <a:ext cx="15622930" cy="3628678"/>
          </a:xfrm>
          <a:custGeom>
            <a:avLst/>
            <a:gdLst/>
            <a:ahLst/>
            <a:cxnLst/>
            <a:rect l="l" t="t" r="r" b="b"/>
            <a:pathLst>
              <a:path w="15622930" h="3437614">
                <a:moveTo>
                  <a:pt x="0" y="0"/>
                </a:moveTo>
                <a:lnTo>
                  <a:pt x="15622930" y="0"/>
                </a:lnTo>
                <a:lnTo>
                  <a:pt x="15622930" y="3437614"/>
                </a:lnTo>
                <a:lnTo>
                  <a:pt x="0" y="3437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000"/>
            </a:blip>
            <a:stretch>
              <a:fillRect l="-2086" t="-2024" b="-325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2711" y="1243028"/>
            <a:ext cx="17845289" cy="39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9B8B4-AA93-5FCB-9FB2-5E9DA889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24480"/>
            <a:ext cx="13106400" cy="63675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Add-in 8">
                <a:extLst>
                  <a:ext uri="{FF2B5EF4-FFF2-40B4-BE49-F238E27FC236}">
                    <a16:creationId xmlns:a16="http://schemas.microsoft.com/office/drawing/2014/main" id="{D73BD4E4-1F41-70A7-70C4-B0A0DEAFC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4898770"/>
                  </p:ext>
                </p:extLst>
              </p:nvPr>
            </p:nvGraphicFramePr>
            <p:xfrm>
              <a:off x="228600" y="190500"/>
              <a:ext cx="17830800" cy="98298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9" name="Add-in 8">
                <a:extLst>
                  <a:ext uri="{FF2B5EF4-FFF2-40B4-BE49-F238E27FC236}">
                    <a16:creationId xmlns:a16="http://schemas.microsoft.com/office/drawing/2014/main" id="{D73BD4E4-1F41-70A7-70C4-B0A0DEAFC9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600" y="190500"/>
                <a:ext cx="17830800" cy="982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A79F-5BDE-73EF-FCDD-75A6BC3A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45682"/>
            <a:ext cx="8915400" cy="1143000"/>
          </a:xfrm>
        </p:spPr>
        <p:txBody>
          <a:bodyPr/>
          <a:lstStyle/>
          <a:p>
            <a:r>
              <a:rPr lang="en-US" dirty="0"/>
              <a:t>What is Influencing Population Size?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75B5368-A544-1EA4-81D8-22A495135CF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84372854"/>
                  </p:ext>
                </p:extLst>
              </p:nvPr>
            </p:nvGraphicFramePr>
            <p:xfrm>
              <a:off x="457200" y="1417638"/>
              <a:ext cx="11658600" cy="71548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75B5368-A544-1EA4-81D8-22A495135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1417638"/>
                <a:ext cx="11658600" cy="715486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E91A90-50B0-77C6-3973-0EF568FE1960}"/>
              </a:ext>
            </a:extLst>
          </p:cNvPr>
          <p:cNvSpPr txBox="1"/>
          <p:nvPr/>
        </p:nvSpPr>
        <p:spPr>
          <a:xfrm>
            <a:off x="12496800" y="1388682"/>
            <a:ext cx="5181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- Birth Rates</a:t>
            </a:r>
            <a:r>
              <a:rPr lang="en-US" dirty="0"/>
              <a:t>: Influenced by cultural, social, economic, and political factors.</a:t>
            </a:r>
          </a:p>
          <a:p>
            <a:r>
              <a:rPr lang="en-US" b="1" dirty="0"/>
              <a:t>   - Death Rates</a:t>
            </a:r>
            <a:r>
              <a:rPr lang="en-US" dirty="0"/>
              <a:t>: Affected by healthcare quality, living conditions, and public health initiatives.</a:t>
            </a:r>
          </a:p>
          <a:p>
            <a:r>
              <a:rPr lang="en-US" dirty="0"/>
              <a:t>  </a:t>
            </a:r>
            <a:r>
              <a:rPr lang="en-US" b="1" dirty="0"/>
              <a:t> - Migration</a:t>
            </a:r>
            <a:r>
              <a:rPr lang="en-US" dirty="0"/>
              <a:t>: Both immigration and emigration impact population size and composition.</a:t>
            </a:r>
          </a:p>
          <a:p>
            <a:r>
              <a:rPr lang="en-US" dirty="0"/>
              <a:t>   </a:t>
            </a:r>
            <a:r>
              <a:rPr lang="en-US" b="1" dirty="0"/>
              <a:t>- Economic Conditions</a:t>
            </a:r>
            <a:r>
              <a:rPr lang="en-US" dirty="0"/>
              <a:t>: Prosperity can lead to lower birth rates, while economic challenges may lead to higher mortality or migration.</a:t>
            </a:r>
          </a:p>
          <a:p>
            <a:r>
              <a:rPr lang="en-US" dirty="0"/>
              <a:t>   </a:t>
            </a:r>
            <a:r>
              <a:rPr lang="en-US" b="1" dirty="0"/>
              <a:t>- Government Policies</a:t>
            </a:r>
            <a:r>
              <a:rPr lang="en-US" dirty="0"/>
              <a:t>: Policies like China's former one-child policy or pro-natalist policies in some European countries directly influence population trends.</a:t>
            </a:r>
          </a:p>
          <a:p>
            <a:r>
              <a:rPr lang="en-US" dirty="0"/>
              <a:t>   </a:t>
            </a:r>
            <a:r>
              <a:rPr lang="en-US" b="1" dirty="0"/>
              <a:t>- Cultural and Religious Beliefs</a:t>
            </a:r>
            <a:r>
              <a:rPr lang="en-US" dirty="0"/>
              <a:t>: These can significantly affect birth rates and family planning practices.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BDB5CB-3E67-E78C-CD18-6E42731F6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0" y="6019801"/>
            <a:ext cx="3048000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E7D60-F063-536B-E18E-6297E13D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3" y="6258550"/>
            <a:ext cx="3862467" cy="4003777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9" name="Add-in 8">
                <a:extLst>
                  <a:ext uri="{FF2B5EF4-FFF2-40B4-BE49-F238E27FC236}">
                    <a16:creationId xmlns:a16="http://schemas.microsoft.com/office/drawing/2014/main" id="{57EEE081-E895-6677-F1A3-4C66D3EC5D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467045"/>
                  </p:ext>
                </p:extLst>
              </p:nvPr>
            </p:nvGraphicFramePr>
            <p:xfrm>
              <a:off x="7596267" y="1714500"/>
              <a:ext cx="10515600" cy="83401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Add-in 8">
                <a:extLst>
                  <a:ext uri="{FF2B5EF4-FFF2-40B4-BE49-F238E27FC236}">
                    <a16:creationId xmlns:a16="http://schemas.microsoft.com/office/drawing/2014/main" id="{57EEE081-E895-6677-F1A3-4C66D3EC5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267" y="1714500"/>
                <a:ext cx="10515600" cy="834015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5A5BCD-A339-9DE7-8D43-C868C9B257DA}"/>
              </a:ext>
            </a:extLst>
          </p:cNvPr>
          <p:cNvSpPr txBox="1"/>
          <p:nvPr/>
        </p:nvSpPr>
        <p:spPr>
          <a:xfrm>
            <a:off x="838200" y="1409700"/>
            <a:ext cx="6705600" cy="4946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Economic Impact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Labor Force: Age structure affects the size and productivity of the labor force.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Dependency Ratios: High dependency ratios (more dependents per working-age person) can strain public resources.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* Economic Growth: Age structure influences savings rates, investment, and economic growth.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Social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Impact: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Healthcare and Social Services: Aging populations increase demand for healthcare and social services.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Education: Youthful populations require investment in education and training.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*Social Security Systems: Pension systems and social security can be stressed by demographic imbalances.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CC412-9B05-D66E-F99B-73C31745F803}"/>
              </a:ext>
            </a:extLst>
          </p:cNvPr>
          <p:cNvSpPr txBox="1"/>
          <p:nvPr/>
        </p:nvSpPr>
        <p:spPr>
          <a:xfrm>
            <a:off x="609600" y="419100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ea typeface="Cambria" panose="02040503050406030204" pitchFamily="18" charset="0"/>
              </a:rPr>
              <a:t>Effects of a Declining Population </a:t>
            </a:r>
          </a:p>
        </p:txBody>
      </p:sp>
    </p:spTree>
    <p:extLst>
      <p:ext uri="{BB962C8B-B14F-4D97-AF65-F5344CB8AC3E}">
        <p14:creationId xmlns:p14="http://schemas.microsoft.com/office/powerpoint/2010/main" val="417603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C852F641-ACFB-4953-82B3-C40512ED9398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71XUW/iOBD+K1FedldKT0kghfaNTUFbidIKuq1Opz5Mkknw1sSRk9CyiP9+Yydpt10OAnc9HlA8nhl/883YHq/NiOUZh9UEFmiem1+FeFyAfDRc0zLTShYFngc9x3Ft6J6dQuDYgU2zIiuYSHPzfG0WIBMs7lheAleOSPjXg2UC5zeQqFEMPEfLzFDmIgXOfmKlTFOFLHFjmficcSFBuZwVUKByuyR1GhME548OrQhhwZY4w7CopFPMhCzqcc+G2O0Gdid20e57TgA2kk1ezWqY+/XVohqYL9ICWEoAlAz6gdtze10XgrMIel3PjUMljxkvapVgNXzOJMVNbKwyRdsgWkIaYmTq4CTmVSxr0xe8XOiv4Rv5TJQyxCnGeiotWLEiN65jYF6wBXGSmxti6kYK4lHP/YkgtWwunnyJpBKZ5/bmgSQ5SxNes/wa1m0FzZ+zkGMx4yxE6XS7fc8769u9jtdVeQ1+EEM6qAVSXtVHgkSFckThZdX6DPNXCt5+3TV5cy1zJMVCm9UFpupqe2yWWaEj/JZ5P0eJ2o4yEbGipujyHW15rdKC0GqgEWxnkVa9A17q4iWnY1ZUIa8rsbK0XWesNB829Lep/ogwGaH8utJQLphsytOx3sH5z/NeLR84nR664anr2naIvSDo9IPfirNif22OtLDnuV4/Bgc69ml8imdx1PHUbL3hdyhZTXX7hCsRkoVEkfW/5H4iit+5+5CCCEWZFnJlQBoZQNuqVXF8GkJOwtQYxIqVT9roH1SvWBRxbKM5oQNr3tLrO10N/x5rUDnbbUxstF5oVgYnM5iDhFbqPhKbwDWe12VaAxqWKjM7dSsVvcArCXR47WXsenr7bTidGIOr4fTSH7SjtwWgJuQ2IF509zHSFNgLjycvJdeKzFZoDnR8sGIL8sa0YY0Il8hJMzIkJmpjWwY+h7yM6F4zOJK3X1SqDUs30m4I36fXN8Mjlv6XaOm2TducBycsDcUCW0bzPaPj6mRxhOX99XR8sTsm8XSk78Hscvcuag6kFnVwJSQemIxvLJkfBnh8VCmNaQ+ecBE+ksVFZasz3Rgbn8fjC//LPpIPg9r+7BxTH/1yAurzggwNHyQLAoR0dwZHe0/Ca384mOzJ80QYdXCJFGVmwBIYh4BXKdfNk+5TP6o13nKHv2+TVe/UvmsfJAlVIDTdyEe1dreioLtgpBpsTtrGlJSMz5zePUbA6ALKDdI0nsQC0i/adlSmTcN5xEuAGjeO0RVkbxr/TfPWImA/fnlA1U3fqn2TdWyuqgLZbH+N0D7IMwjxBlLc8iShvJEnRYD+1m3plhLVb1JTL0KUMCrNPQbqpWrWhUu/vwEa5uryOw8AAA==&quot;"/>
    <we:property name="creatorSessionId" value="&quot;b9b9ac94-0c0c-4c59-bf6d-c640ada61c79&quot;"/>
    <we:property name="creatorTenantId" value="&quot;101da587-1843-4f52-8b8a-17b069c66d33&quot;"/>
    <we:property name="creatorUserId" value="&quot;100320033D6F1310&quot;"/>
    <we:property name="datasetId" value="&quot;0fd2faa2-e712-411b-80c2-862ce861a8b9&quot;"/>
    <we:property name="embedUrl" value="&quot;/reportEmbed?reportId=25d16449-b34f-42d4-a935-0f51842d22ba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7VXbW/iOBD+K1a+7K4EJwhQ6H5jKWirpVBBt9VqVZ0mySR4a+zIcWi5iv9+Yye0vbYHgbvNF/BkXh4/Mx5PHr2IZ6mA9QSW6H32vih1twR9x3yv5slSNp1+u+jPvv056V8MSaxSw5XMvM+PngGdoLnmWQ7CeiDhz9uaB0JcQmJXMYgMa16KOlMSBP8LC2V6ZXSOm5qHD6lQGqzLuQGD1u2K1GlNsZt/tCgihIavcI6hKaQzTJU25brbgNhvB41W7GOj12kG0ECyyYq3DuZ+fRvUARsoaYBLAmBlQbPVRT888f1GI8RuELR6gZXHXJitSkndozdywm7H7/RiaEKrcRKf4GkctTr2bUnmDqWaZ9ap1RkQDYnSPARBwiKWdXG9pcWveSOtlkT2o1cmzuZrKA03a7toMswMX5KfjORXzm1jQ5m5WaBGZ0cbjXjBJzlRxv4MH1KNWVYKz+U/ZVlpJ/KlfKs9V7kOcYbx88LB2lCOL7WiCnDQQpVLo9cMZMRAI9B7gnUNInfFQwHGnLZLO7cbtmIy+jCEjISS9WPLygdn9C+qFzyKBFbRnFBNLCp6faXr4N9gCSrju42JjcqB5nlQn8MCNFRSHyCxCcLheQ5TGdAwt5nZqVuouADPJCxxP2PT2dXX4WzCqGnMzgf9avRWALTdchUQT7r7GNkW2BOP9aeSq0RmJTQHOj5YsQJ5YzqwLMIVCtKMmMbEHuwaw4dQ5BGXCRNI3l6oFAeWY7YbwvfZ9HJ4ROj/iHaw4LJKP6hzGaolVtzN95TaVX15hOXNdDY+270ndX+k7/78fPcp2jakCnVwoTQemIyvPFkcBnh8VCmN6QzWhQrvyOKssHWZ3hqzj+Px2eDTPpIPg1q9d45pVHnqgK5fkCEbgOZBgCB3Z3C0txNOB8P+ZE+eJ4qVm0u0ylMGK+ACAlGk/HZjn9titHpxQVe6uN8fIfbf4TVvoe4H9N9gZEcNEgRrG8fNDOVc049WIENSeA2tnyRUgbCdRoa/CfeVMnQXjGjFBWmzGSmxj4JGSxZwuoAyRprsXi1BfnK2o1yWI2fz7RYtwxlVpihH2ucZspi37OAmMLqA1M7MwS+aPu3AuNmOswTs14sZtRz61tWHrGNzZQuEQPQCv+t32z4EpxF02x0/Dt+MtpUz+P8B/oGg3ymovWzTTRAKNHPBQ9TNdrvX6Zz2Gt1Wp/2afqUj1F8Kos+43n5VNGu/rfDKPW2Ko/kSjkd9JHFfD9SAshRCvARZDOhpYc/R6RHdlELLhfvvvgfe6Q3ue8tzQYgdTj1hj4H9CvPKjkHP32pu/DUQDgAA&quot;"/>
    <we:property name="isFiltersActionButtonVisible" value="true"/>
    <we:property name="isVisualContainerHeaderHidden" value="false"/>
    <we:property name="pageDisplayName" value="&quot;Growth rate&quot;"/>
    <we:property name="pageName" value="&quot;ReportSection70af24b03f2e0851ba0e&quot;"/>
    <we:property name="reportEmbeddedTime" value="&quot;2024-06-27T15:28:24.486Z&quot;"/>
    <we:property name="reportName" value="&quot;CapstonePowerBI- World Population&quot;"/>
    <we:property name="reportState" value="&quot;CONNECTED&quot;"/>
    <we:property name="reportUrl" value="&quot;/links/gVpCmcPzeR?ctid=101da587-1843-4f52-8b8a-17b069c66d33&amp;bookmarkGuid=43973e0d-551b-4d5f-a591-a547bc410792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CBA0230-B562-428A-AE35-CE05A1CC6239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25d16449-b34f-42d4-a935-0f51842d22ba&amp;config=eyJjbHVzdGVyVXJsIjoiaHR0cHM6Ly9XQUJJLVVTLUVBU1QtQS1QUklNQVJZLXJlZGlyZWN0LmFuYWx5c2lzLndpbmRvd3MubmV0IiwiZW1iZWRGZWF0dXJlcyI6eyJ1c2FnZU1ldHJpY3NWTmV4dCI6dHJ1ZX19&amp;disableSensitivityBanner=true&quot;"/>
    <we:property name="bookmark" value="&quot;H4sIAAAAAAAAA+1aXXPTOBT9Kx6/UGYyO5K/zVsbWrawZTqUZWdnhwdZunIMjuWRbUro5L/vlZ1uWgi2UwokW/LgsaVj6Vxd6eroOle2yKoyZ4uXbA72E/tIqfdzpt9bjj2xi64siGLXESQWUgRCcOH5EcVaVdaZKir7yZVdM51C/SarGpabhrDwHztIYuCRT+LAAYd7jhuEof12YrM8P2epwUiWVzCxS9CVKliefYKuCayqdQPLiQ0fy1xpZjq6qFkNprMPCMdnJEZ/c5EH43X2AS6A113pKyiVrlfP1AsFjRM/9IQImUt8RxruVVfbkh/Gm05bYlNV1CwrkIAp22gglsssr1eQZHH8sdQ4GlfXg3nSVrqhIIRJImXiUk5815USadWL0mCmaGmqdMZZjoVdc6a1N9eWOxP7RKt52+7KccZfx0Wd1QvzQC2o6myO7VRY/rptlixx8P+agYb2PbRFZN2QXdmn7dVwharqBqaF5M38sxrzdKEazeEVyPVDy2CJHjvXCv3ZsuCqKWq9sFghLKaBYT0yeMPypp0g2MEfGVqGRhrbTDG+9OiwqWosy9ijFv8V1JFmn7K8FzJlBRP9rUxnWTGAUEWqehEnmhUceiHPQM9ZsejF/N4UKdP9mFP0WD/dUyRjHZxWOZtn3MKZ3SQ53ij5uP+1muX9XT9nJSt6ES+hxrmVo7OrfpzSl6y/sxu8rRcKZ04v+qLEJdmPuAQB/ZA/CywU1ousSIWaj4G28agyFA/nYNZqv9VZiqAO83aJly643VhUoxbb5hU+vO4m9kxdTvEemdtP6HJydR1rDsUHM3+F/f34/A1Mf8GBjOFwmKYaUnYdpY6/E8FzVTZ524v1TKvLema9Qph1gPUcMOKn8Lh95aQpVpsM3WVzjjJdzyrroJ6ppjLr8XP2ZJfZv1YYjKynyGx/bcBYaL1s5gloEx/OshTDcr2lNSZCVBiO8pUoWquQbju3cxQiGIT4exAd86maJ2o6Y7o26ix5h4rGiBBsR2kB+mjRbupPM30tlVBGHO/NejPaoZN62NK7G/ptpZYW4yXLNlHLBOuJHZDQlU5AmRewWEYxc8D7Qup1SuxqJfF8l0deKCmKPE4Dl3iR06rDWzpwI+iXDtxyRx6xv49QaWMU2AjxMk6/DouWYU02QuDen2y7k+oZ1tcjdPyw6t1OL95RI48R8U9hrrg5rt5q18IRtoYPEjslEUkb9nr3H3Quz6G+QCNBU8+LfD+OME763q3tx8Z5krZxMYWiMxoHoOy4ZFCtw+jtu4ca5DrXX18mdhKHocMhYjyUri8TJ/aCkVkGKSD2XJ97HEwmw48Y4evd5WeLpHtR3YMqiTMt/p9yyBRR3weKPwiZi/rB9yXxvz45dsTxa2XcnVTuQQvvgZeHre5cSkIieExDGvEI17ofOUTukUu7g9tDc+nXrO5cKmIgFM8OIXGZxwNInCgedOlt8f8ThcAPzRWdFhKPytaZ0ih/Eb4KhVlXLLqsAIItOiGEWDkeB62kXU+PN1AfnGTogRzEGSs/n2k/8qS5STq0W78f0Cj2IaaBJET6lPqC7HwoOGM5WOstbWKx9rhAredNvtinJM4JzL/NlMHZV2awD+maLT3axbyQMiFdwVniuq7jcUK4u/Nz91ujz54kiDcG/TV394679apqtyfzvbq4m+pOQiUkSSwiPAVLCELp94TpWyc0nkSe71I/lCD8mDJwHOdX/m/b/N8dMzq79aV5t74jP/gPwveWyrtTQvWn5/9GfSL+oV8Ev6MO24Oj5rZj0O1MLnNpSGPGOaGRw4TvkmTnRdiXH04fhovH2N0lhZeb8+uqqauScThnBWxIsqMzcbmb8WrvWyWxITC1f8qz205wBLMkh4EXzF/17OV/Get/AZr+tspSKAAA&quot;"/>
    <we:property name="datasetId" value="&quot;0fd2faa2-e712-411b-80c2-862ce861a8b9&quot;"/>
    <we:property name="pageName" value="&quot;ReportSection147d19b574dd7a3052f1&quot;"/>
    <we:property name="reportUrl" value="&quot;/links/gVpCmcPzeR?ctid=101da587-1843-4f52-8b8a-17b069c66d33&amp;bookmarkGuid=7b803234-133d-40d0-8b73-c56b8c72b5cb&quot;"/>
    <we:property name="reportName" value="&quot;CapstonePowerBI- World Population&quot;"/>
    <we:property name="reportState" value="&quot;CONNECTED&quot;"/>
    <we:property name="pageDisplayName" value="&quot;Birth rate&quot;"/>
    <we:property name="backgroundColor" value="&quot;#EBF5F7&quot;"/>
    <we:property name="initialStateBookmark" value="&quot;H4sIAAAAAAAAA+1abW+bSBD+K4gv10rWaZcXA/2WuEkvzSWNkl5Pp1N1GpYB02IWLdDUjfzfbxacc926gNO0tS/1BwSzw+7Mzuyzzw6+MaO0LDKYn8MMzSfmoZRvZ6DeGpY5MvOl7MWL07ODy9N/zg/OjkgsiyqVeWk+uTErUAlWr9Kyhkz3QMK/X49MyLILSPRTDFmJI7NAVcocsvQDtsrUVKkaFyMT3xeZVKC7vKqgQt3tO1KnZxqb/2rTiCCq9B1eoaha6SUWUlXLZ+54EQ9C13OiyAObuVbM6Z2ybW3M7NfXgzaGTWReQZqTAVo2DgMUvsuCsYWWcCx77HlaHqdZtVQJ50fvC0V+39zO13HTaHsRYxCzOA5tLphr23FMZlXzQutMyNNEqlRARsK2O93bq1vPrZF5rOSs6XcZGx2So7xKq7l+4AaWVTqjfkqSv2y6ZQua/D+nqLB5j3yJ0nbKbsyT5qptxbJsJ6ZRyerZJy366UrWSuAlxquHxoIFRexCSYpnY4WQdV6puQF5ZIBCoHay4BVkdZMKNMDvKXlGTmrftJhe+uWgLiuSpfBLo/8FrUMFH9KsU2UCOUTdvUymad6jIfNEdmocK8gFdqo8QzWDfN6p81udJ6C6dU4oYt3mnpAxxqOTMoNZKgzK7DrM6EbGj7tfqyDrHvo5FJB3apxjRbmVUbDLbj2prqF7sI/sNk4lZU6n9lVBS7Jb4xoj7Fb5IydhZJymeRLJ2RDVBo9KbeLBDPVa7fY6TUip1Xm9oEsLbh8tqkGLbfMK7193I3Mqryd0T5abT/hidHOLNQfRO52/kfnt7PkLQX1mAxtiw0GSKEzgFqWOvpGBF7Kos2YU45mS19XUuCQ14xG1CyTET/Bx88pxnS83Gb7L7hymqpqWxqNqKutSr8dPrWe7bP1LSWBkPCXL9tcHwkLjvJ6FqDQ+nKUJwXK1pTcaIUqCo2xJilYspN3OzYyICIGQeItRa/lEzkI5mYKqNA8L3xCj0SSE+pEqQnU4bzb1p6m6pUpEI472Zr1p7tBSPerpzUf8bcmW5sMpyzaopcF6ZI6ZZ8fWmIMzhiD2A7DQ+YzqtUzsZknxXFv4jhdzInmCj23m+FbDDtd44Ealnzxwyx15wP4+gKUNYWADyMsw/tpPWvo52QCCe3+07U6sp59fD+Dx/ax3O754R448hMQ/xZkU+ri61q9BM2z0HyR2iiKyBvY69x8KrsiwuiInUXHH8V038AknXWdt+zEpT5IGFxPMW6dpAorWlhTLFYyu3z0IkFsHizbqt5eRGQaeZwn0QXix7cahFTjjgQWGOMLAsV3hCNRFDNcHJlYby4/mR/dCuHsJkgAV/T+ZkBZx10VOP/TAJurgujFzv5wcOxL4FSluDyn3QIP3IMr9XrchZR6LRMA97guf1rrrWyzeo5C2Z7aHFtIved2GNAqQcTo2eMwGR4wxtPygN6TrvP8HcoDvWiY6yWM6JRtnUhHzJfUlFKatOGoLAqRs8BFjzMjoJGiEzXp6vMH03iSjCGQYnUHxaaZ9z0PmJtbQbP3umPuBiwEfx4zFLuduxHYeCs4gQ2O1pY0MaE4K3HheZ/N9qt8c4+zrXOnNviLFfajUbBnRFvM8DlFsRwJC27YtRzAm7J3P3a9Fnz2pDW8E/ZXt9h1362XTbifzvYa4TXUr5DGGYRD5dACOcezFbgdMr53QROg7rs1dL8bIDTigZVk/S3/blv7uWMzZrY/Mu/UJ+cF/C763Kt6daqk/vPQ36Ovwd/0Y+A152B4cNbedg3ZnssHmHg9ACMZ9CyLXZuHOk7DPv5k+jBAP8bstCi82l9ZlXZUFCLyAHDfU1ymYtNz1fDX3DZPYAEzN//HMZhCawTTMsOcF/S89c/FfxfpfDwQn8TAoAAA=&quot;"/>
    <we:property name="isFiltersActionButtonVisible" value="true"/>
    <we:property name="isVisualContainerHeaderHidden" value="false"/>
    <we:property name="reportEmbeddedTime" value="&quot;2024-06-27T18:45:22.608Z&quot;"/>
    <we:property name="creatorTenantId" value="&quot;101da587-1843-4f52-8b8a-17b069c66d33&quot;"/>
    <we:property name="creatorUserId" value="&quot;100320033D6F1310&quot;"/>
    <we:property name="creatorSessionId" value="&quot;eac769ed-dd1c-4db7-aafc-61d305df93d3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1E08BCA-FBB5-47D5-AA07-640A2EFB7F49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25d16449-b34f-42d4-a935-0f51842d22ba&amp;config=eyJjbHVzdGVyVXJsIjoiaHR0cHM6Ly9XQUJJLVVTLUVBU1QtQS1QUklNQVJZLXJlZGlyZWN0LmFuYWx5c2lzLndpbmRvd3MubmV0IiwiZW1iZWRGZWF0dXJlcyI6eyJ1c2FnZU1ldHJpY3NWTmV4dCI6dHJ1ZX19&amp;disableSensitivityBanner=true&quot;"/>
    <we:property name="bookmark" value="&quot;H4sIAAAAAAAAA91WTY/aMBD9K5HPdJUPBwK3haWntkJLtZeKgxMPwYtjR47DLovy3zt2srRVV6WnrcotnhmP35tn5flEuGhqyY5fWAVkRuZa7ytm9kFMRkT1sTjL6ZROUpptxzzLsqgYJ5jVtRVaNWR2IpaZEuyDaFomXSMMftuMCJNyxUq32jLZwIjUYBqtmBQv0BdjypoWuhGB51pqw1zLtWUWXNsDluMaIUQ37kRWWHGANRS2j95DrY0d1gXk0TgGmqbTySSjxaTgY9zT9FkP83K9O9QDW2hlmVAIwMWiOEqiCQ8h2qYFhHkaJbGLb4W0Q0l+XD7XBnnjNI61G9sCWZTaiIJJ4vkZaHo6J7LQsq381/KX+Fq3poB72PqUssIesVMWPOkKVBPgMIOnHaigFAehyiAXxu6CD0EFXLQV6XCOK6Nxyn7bCozQ3Ed3+mlhAAFxMgu70RnjLT8wnAT/DeBtWRoomR2Wy/dHH6WYikMf/tiqQfPwP2UTh45Nei1snDbJtWiTOG2Sa9GGOjb0Wtgk7qbRa7lp1LFJ/4LNBiMN9pODT/4wpq89yV2ruAGOv/gClEXHLPbA58wsdsxYZ875I9qcd6YK0Jzdx4vWlTeoukckwOcPTLbwWXi24D3sRD4J9LX+2AeXdv/jO4SNsHz5Gh38Qn14Mx3TjEbxNKOUTsYh9Q065IZdtOFg5kcP506YV0uPRv9ClrNRdpvXRwZmH396OQxe3uN9X0wbP7TubUl1a5uaFbBiCt6QFuVhirsr9Uep/OtsUFc0IpeXtHVvtrOYXfcdvI5T7UUKAAA=&quot;"/>
    <we:property name="datasetId" value="&quot;0fd2faa2-e712-411b-80c2-862ce861a8b9&quot;"/>
    <we:property name="pageName" value="&quot;ReportSectionceb162e45597784c7cd6&quot;"/>
    <we:property name="reportUrl" value="&quot;/links/gVpCmcPzeR?ctid=101da587-1843-4f52-8b8a-17b069c66d33&amp;bookmarkGuid=2aa86fbd-14e6-4c6d-8842-b0b513236f65&quot;"/>
    <we:property name="reportName" value="&quot;CapstonePowerBI- World Population&quot;"/>
    <we:property name="reportState" value="&quot;CONNECTED&quot;"/>
    <we:property name="pageDisplayName" value="&quot;Births by mothers age&quot;"/>
    <we:property name="backgroundColor" value="&quot;#FFFFFF&quot;"/>
    <we:property name="initialStateBookmark" value="&quot;H4sIAAAAAAAAA91WTXPaMBD9Kx6d3Y4/Q8oNKL2kSRjo5JJhOmtrMQqy5JFlCM3w37uSnTSdHtJTOoUL0ltp9d6uxk9PjIu2kXC8gRrZmE213tVgdkHCQqYG7Pb26nqyvPp+M7meE6wbK7Rq2fiJWTAV2jvRdiBdBgLv1yEDKRdQudkGZIsha9C0WoEUP7BfTCFrOjyFDB8bqQ24lCsLFl3aPS2nOZ0df0zpRCit2OMKS9ujS2y0scO8xCK+SDDL80+j0WVWjkp+QXvaPuppvr3eHeqJzbSyIBQRcFicxGk84hHGm7zEqMjjNHH4Rkg7LCmO88fGkG6qxrFx9ZqRikobUYJkXp/BtpfzxGZadrUfzX/DV7ozJS5x40PKCnukTJfBQdeo2oCKGRy2qIJK7IWqgkIYuw0+BDVy0dXsRHVcGE1V9tsWaITmHt3qw8wgEeJsHJ3CF44TvgeqBP+D4KSqDFZgh+n8/dnHOYWSyMNfOjX0PPpP1SSRU5OfixrXm/RcepO63qTn0pvMqcnORU3qblp2Ljctc2ryv1CzJqSlfHLwyV/G9K0Xue0UN8jpE1+isuSY5Q75FMxsC8Y6cy4eyOacM1EmbTia6dGb02dhnv0zDv9FDV5c6bR+dnSKPryy6cE4e77vy2l98r/X9WM10uPGDXRn2wZKXIBCz63pMwj06+iygeKuf35s3P9XQe+Dvn13IDvXOf8UYv4Q6qgoJL6xwT2QmKfl2f0E/DXfuKsJAAA=&quot;"/>
    <we:property name="isFiltersActionButtonVisible" value="true"/>
    <we:property name="isVisualContainerHeaderHidden" value="false"/>
    <we:property name="reportEmbeddedTime" value="&quot;2024-06-27T15:33:39.746Z&quot;"/>
    <we:property name="creatorTenantId" value="&quot;101da587-1843-4f52-8b8a-17b069c66d33&quot;"/>
    <we:property name="creatorUserId" value="&quot;100320033D6F1310&quot;"/>
    <we:property name="creatorSessionId" value="&quot;80015716-8a34-4ebb-8554-62b99c8829d2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3BDC1CA2-1E0F-4C64-8DC2-7C91DA409C9D}">
  <we:reference id="wa200003233" version="2.0.0.3" store="en-US" storeType="OMEX"/>
  <we:alternateReferences>
    <we:reference id="WA200003233" version="2.0.0.3" store="" storeType="OMEX"/>
  </we:alternateReferences>
  <we:properties>
    <we:property name="embedUrl" value="&quot;/reportEmbed?reportId=25d16449-b34f-42d4-a935-0f51842d22ba&amp;config=eyJjbHVzdGVyVXJsIjoiaHR0cHM6Ly9XQUJJLVVTLUVBU1QtQS1QUklNQVJZLXJlZGlyZWN0LmFuYWx5c2lzLndpbmRvd3MubmV0IiwiZW1iZWRGZWF0dXJlcyI6eyJ1c2FnZU1ldHJpY3NWTmV4dCI6dHJ1ZX19&amp;disableSensitivityBanner=true&quot;"/>
    <we:property name="bookmark" value="&quot;H4sIAAAAAAAAA+1YUW/bOAz+K4Ze1gHGwU7sxOlbm2vvehuKYtn1cBj6QMt0ok2xDFlumwX570fJDtZuge12K3YPezEsiqI+UuRH2VuWiaqUsLmENbJjdqrUpzXoT96I+axoZBzi0SgdZ0kyDjhHiPKc06wqjVBFxY63zIBeorkWVQ3SGiLhBzYLcTLhaZDFkxizSRZwyNiNz0DKK1hanRxkhT4rUVeqACk+Y2OCpoyuceczvC+l0mA3WhgwaDe7JXUaE7DwtzHhAG7ELS6Qm0b6DkulTTue8RiicApRyqNZGCQTDCe0pmpmHfh+fVLKhTS0r31N21ht2bkT5uM4gySczpJ0OhlDEoWT3M620etQ8pnZlFZnTq4tlRYcJAmbvayJ672rI5+da7WmsG5Ze1L2gM4KI8zGDkIPKyPWZKci+XtnNthRtP9ZoUa3bq6KTDQx2rIL9zy7LzVWVRMJpyLr9VczdrRQteb4DvMvA4dgR0d0pRUdoEPBVV0YvfGgyDzQCDRPCK5B1i4jaIO3gjwjJ61vVkyLXv1dkDDz3ohiman1K7eoW9WlQuWp3DtZo41a56JFCaLo1KAMqFMpuLX4RhHwTu35ShTdGhcU6B4NDYV3dFFJWNO2D/Z/3bnsVMNnITtVLtHQiUs6gqpT7y8ooTsqcygg63HDgNx0apzUlSFZTzgulb6DbkN/1sUSdLfOOUWVY3cy3GGGjd83O3o0HPMg1QeVwOG6668Gn63U3ZzeKYvZcbizkltHeVSchtK0pZiD1NnNQvGYJ9E0D/Mg5+FkHETJaPoNCx1U+sVCT2ShBzn0HZk4JKEH1MWwAuvnwP5SHsAH/aQylJ6exfT9zDyAQPvJ+2ntoofqfzoLBY6FKsp72V6/3CXLvb1viWEluESzINyowyhK4niWBNNxHNlrYPqRrk6Wk5yhlMdhnobTKEnyaMbzGDD5hrqsU67UH7FTlFF+TaMxRx7QTXMa8jz4xU5D83ZAefbXxwDe+gP1Gorvb9YvdknqZ7IfR1MDCPppbNFP1AO6z0vfqB/3nP8Bg/nbPUucZLc2gzP2NZ6T5VLjEva1ffZCYN+KHD0yQpRIOAi08U6FNivfS5VZeRXeU5iPNgi6eu3WntdF++EaPsuvHwf9XwLlHaWiaJE9hnLT1yS4pKwgHs0aRPMVaPO4PdBAZ6hPN45Hfxd6/8ke+i92HgeSx/Jt88+A9D4++BHQdpjNcJp/LgRbMq5bfokOo7pbuvu8qk1VAscrKJqmVDa2BDo9On6yhFn77nrggSJ1/1bY/gtDpBJ7Ftg/LszBcuj+A68fvzYZEgAA&quot;"/>
    <we:property name="datasetId" value="&quot;0fd2faa2-e712-411b-80c2-862ce861a8b9&quot;"/>
    <we:property name="pageName" value="&quot;ReportSection9c5a417a4bc491086e16&quot;"/>
    <we:property name="reportUrl" value="&quot;/links/gVpCmcPzeR?ctid=101da587-1843-4f52-8b8a-17b069c66d33&amp;bookmarkGuid=8fb1fc52-e24e-470a-b703-26534ea305cb&quot;"/>
    <we:property name="reportName" value="&quot;CapstonePowerBI- World Population&quot;"/>
    <we:property name="reportState" value="&quot;CONNECTED&quot;"/>
    <we:property name="pageDisplayName" value="&quot;Aging population&quot;"/>
    <we:property name="backgroundColor" value="&quot;#FFFFFF&quot;"/>
    <we:property name="initialStateBookmark" value="&quot;H4sIAAAAAAAAA+1YUW/bNhD+KwJfmgLCIMWSLefN8ZItS5sGcZdhGILhRJ1strQoUFQS1/B/75FS0KQNJCVtsD30RRCPH493x7vvKG1ZJqpSwuYM1sgO2KFSH9egP3r7zGdFK3v37vTt7OL037PZ2yMSq9IIVVTsYMsM6CWaS1HVIK0GEv5z5TOQ8hyWdpSDrNBnJepKFSDFJ2zANGV0jTuf4W0plQarcmHAoFV7TXAa097hLyPaEbgR17hAbhrpBZZKm3Y85TFE4QSilEfTMEjGGI5pTdXMOjP78QTKhTS0r31N23Bs2bET5qM4gyScTJN0Mh5BEoXj3M62AeoA+cxsSouZk2tLpQUHScJmL6vi8s7VfZ8da7WmAG5Zexj2DI4KI8zGDkIPKyPWpKci+XunNthRtP9aoUa3bq6KTDQx2rIT9zy6LTVWVRMJB5H1+qsZO1qoWnO8wPzLwFmwoyM614oO0FnBVV0YvfGgyDzQCDRPFlyCrN3Z0wZvBHlGTlrfrJgWvfqzIGHmnYpiman1K7eoG+pSofJU7s3WaKPWuWhRgig6EZQBdSoFtxpPFRneiZ6vRNGNOKFA9yA0FN7eSSVhTdve2/9157JDDZ+E7IScoaETl3QEVSfuDyihOypzKCDrccOA3HQiZnVlSNYTjjOlb6Bb0e91sQTdjTmmqHLsToYbzLDx+2pHj4Zj7qX6oBJ4vO76q8FnK3Uzp3fKYnYQ7qzk2lEeFaehNG0pZhrieMzTIIvHMWbjLOCQ9bBQPOJJNMnDPMh5OB4FUbI/+YaFHgX9ZKEnstC9HPqOTByS0APqYliB9XNgfykP4IN+UhlKT89i+n5mHkCg/eT9tHbRQ/X/OQsFjoUqynvZXr/cJcu9vW+JYSW4RLMgu1GHUZTE8TQJJqM4she+9ANdnSwnOUUpj8M8DSdRkuTRlOcxYPINdVmnXKk/YKcoo/yaRCOOPBgFfBLyPPjJTkPzdkB59tfHAN76DfUaiu9v1i92Sepnsh9HUwMI+mls0U/UA7rPS9+oH/ac/wGD+ds7lphl1zaDM/a1PbPlUuMS7mr76IWMfSNy9EgJUSLZQUYb71Bos/K9VJmVV+EthXlvg6Cr127tcV20H67hs/z6cab/TUZ5e6koWssemnLV1yS4pKwgHs0ai+Yr0OZhe6CBzlAfbhyP/ir03Sd76L/YeTySPJZvm38GhPtw70dA22E2w2n+uSbYknHd8kt0GNXd0t3nVW2qEjieQ9E0pbLRJdDh6PhJE2btu+uBjxSp+7fC7r4wRCqxZ4H948KcWc66z6n2zxX8EQAA&quot;"/>
    <we:property name="isFiltersActionButtonVisible" value="true"/>
    <we:property name="isVisualContainerHeaderHidden" value="false"/>
    <we:property name="reportEmbeddedTime" value="&quot;2024-06-27T19:08:29.317Z&quot;"/>
    <we:property name="creatorTenantId" value="&quot;101da587-1843-4f52-8b8a-17b069c66d33&quot;"/>
    <we:property name="creatorUserId" value="&quot;100320033D6F1310&quot;"/>
    <we:property name="creatorSessionId" value="&quot;0e0ecba1-1347-49e3-b609-e982167d0e26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47D1F2872ACD418E000AF6E52F12E5" ma:contentTypeVersion="8" ma:contentTypeDescription="Create a new document." ma:contentTypeScope="" ma:versionID="b7e43d07a8b518f10bde0943603a222f">
  <xsd:schema xmlns:xsd="http://www.w3.org/2001/XMLSchema" xmlns:xs="http://www.w3.org/2001/XMLSchema" xmlns:p="http://schemas.microsoft.com/office/2006/metadata/properties" xmlns:ns3="d40273cc-291d-498c-a4ae-64dc490eafeb" xmlns:ns4="5b4fa82e-ca08-4adb-8837-e5344f687573" targetNamespace="http://schemas.microsoft.com/office/2006/metadata/properties" ma:root="true" ma:fieldsID="0ccf9a3a05e0629b561d5d8a28c92e5c" ns3:_="" ns4:_="">
    <xsd:import namespace="d40273cc-291d-498c-a4ae-64dc490eafeb"/>
    <xsd:import namespace="5b4fa82e-ca08-4adb-8837-e5344f68757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273cc-291d-498c-a4ae-64dc490eafe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4fa82e-ca08-4adb-8837-e5344f68757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40273cc-291d-498c-a4ae-64dc490eafeb" xsi:nil="true"/>
  </documentManagement>
</p:properties>
</file>

<file path=customXml/itemProps1.xml><?xml version="1.0" encoding="utf-8"?>
<ds:datastoreItem xmlns:ds="http://schemas.openxmlformats.org/officeDocument/2006/customXml" ds:itemID="{F9325353-933F-429C-889F-9A07F8BFBA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0273cc-291d-498c-a4ae-64dc490eafeb"/>
    <ds:schemaRef ds:uri="5b4fa82e-ca08-4adb-8837-e5344f6875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1251E3-A02B-443B-AEAC-ABE4D2D7CC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15D371-746A-465B-8CB1-118979613317}">
  <ds:schemaRefs>
    <ds:schemaRef ds:uri="http://www.w3.org/XML/1998/namespace"/>
    <ds:schemaRef ds:uri="http://purl.org/dc/dcmitype/"/>
    <ds:schemaRef ds:uri="http://purl.org/dc/terms/"/>
    <ds:schemaRef ds:uri="5b4fa82e-ca08-4adb-8837-e5344f687573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d40273cc-291d-498c-a4ae-64dc490eafeb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4183</TotalTime>
  <Words>2179</Words>
  <Application>Microsoft Office PowerPoint</Application>
  <PresentationFormat>Custom</PresentationFormat>
  <Paragraphs>205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Old Standard Bold</vt:lpstr>
      <vt:lpstr>Canva Sans Bold</vt:lpstr>
      <vt:lpstr>Inter</vt:lpstr>
      <vt:lpstr>Cambria</vt:lpstr>
      <vt:lpstr>Arial</vt:lpstr>
      <vt:lpstr>TT Firs Neue</vt:lpstr>
      <vt:lpstr>Old Standard</vt:lpstr>
      <vt:lpstr>Calibri</vt:lpstr>
      <vt:lpstr>Canva Sans</vt:lpstr>
      <vt:lpstr>Inter Bold</vt:lpstr>
      <vt:lpstr>TT Firs Neue Bold</vt:lpstr>
      <vt:lpstr>Office Theme</vt:lpstr>
      <vt:lpstr>PowerPoint Presentation</vt:lpstr>
      <vt:lpstr>PowerPoint Presentation</vt:lpstr>
      <vt:lpstr>Fertility Rate</vt:lpstr>
      <vt:lpstr>Causes of Population Decline: </vt:lpstr>
      <vt:lpstr>PowerPoint Presentation</vt:lpstr>
      <vt:lpstr>PowerPoint Presentation</vt:lpstr>
      <vt:lpstr>PowerPoint Presentation</vt:lpstr>
      <vt:lpstr>What is Influencing Population Size?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June 2024</dc:title>
  <dc:creator>karen delapaz</dc:creator>
  <cp:lastModifiedBy>Karen De La Paz</cp:lastModifiedBy>
  <cp:revision>3</cp:revision>
  <dcterms:created xsi:type="dcterms:W3CDTF">2006-08-16T00:00:00Z</dcterms:created>
  <dcterms:modified xsi:type="dcterms:W3CDTF">2024-07-26T18:14:16Z</dcterms:modified>
  <dc:identifier>DAGHN99_9Dc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0x010100DB47D1F2872ACD418E000AF6E52F12E5</vt:lpwstr>
  </property>
</Properties>
</file>